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510" r:id="rId3"/>
    <p:sldId id="407" r:id="rId4"/>
    <p:sldId id="509" r:id="rId5"/>
    <p:sldId id="514" r:id="rId6"/>
    <p:sldId id="515" r:id="rId7"/>
    <p:sldId id="500" r:id="rId8"/>
    <p:sldId id="511" r:id="rId9"/>
    <p:sldId id="516" r:id="rId10"/>
    <p:sldId id="512" r:id="rId11"/>
    <p:sldId id="513" r:id="rId12"/>
    <p:sldId id="517" r:id="rId13"/>
    <p:sldId id="518" r:id="rId14"/>
    <p:sldId id="519" r:id="rId15"/>
    <p:sldId id="520" r:id="rId16"/>
    <p:sldId id="521" r:id="rId17"/>
    <p:sldId id="522" r:id="rId18"/>
    <p:sldId id="526" r:id="rId19"/>
    <p:sldId id="523" r:id="rId20"/>
    <p:sldId id="525" r:id="rId21"/>
    <p:sldId id="527" r:id="rId22"/>
    <p:sldId id="524" r:id="rId23"/>
    <p:sldId id="529" r:id="rId24"/>
    <p:sldId id="528" r:id="rId25"/>
    <p:sldId id="530" r:id="rId26"/>
    <p:sldId id="531" r:id="rId27"/>
    <p:sldId id="5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81"/>
    <p:restoredTop sz="96654"/>
  </p:normalViewPr>
  <p:slideViewPr>
    <p:cSldViewPr snapToGrid="0" snapToObjects="1">
      <p:cViewPr varScale="1">
        <p:scale>
          <a:sx n="125" d="100"/>
          <a:sy n="125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60473" cy="4157663"/>
          </a:xfrm>
        </p:spPr>
        <p:txBody>
          <a:bodyPr/>
          <a:lstStyle/>
          <a:p>
            <a:r>
              <a:rPr lang="en-US" sz="24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400" dirty="0"/>
              <a:t>ODS steels have a strong potential for high burnup (long-life) and high temperature applications typical for SFR fuels </a:t>
            </a:r>
          </a:p>
          <a:p>
            <a:r>
              <a:rPr lang="en-US" sz="2400" dirty="0"/>
              <a:t>Typically, Y2O3 particles or Y2Ti2O7 particles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400" dirty="0"/>
              <a:t>The fine distribution of Y2O3 particles is attained by the dissociation of stable Y2O3 particles which are forced to decomposed into the ferritic steel matrix during the mechanical alloying process </a:t>
            </a:r>
          </a:p>
          <a:p>
            <a:r>
              <a:rPr lang="en-US" sz="24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9Cr-ODS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</a:t>
            </a:r>
            <a:r>
              <a:rPr lang="en-US" sz="2400" dirty="0" err="1"/>
              <a:t>wt</a:t>
            </a:r>
            <a:r>
              <a:rPr lang="en-US" sz="2400" dirty="0"/>
              <a:t>% is also added in order to improve high-temperature strength by means of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719455" cy="4157663"/>
          </a:xfrm>
        </p:spPr>
        <p:txBody>
          <a:bodyPr/>
          <a:lstStyle/>
          <a:p>
            <a:r>
              <a:rPr lang="en-US" sz="2400" dirty="0"/>
              <a:t>Annealing results in the formation and precipitation of Y–</a:t>
            </a:r>
            <a:r>
              <a:rPr lang="en-US" sz="2400" dirty="0" err="1"/>
              <a:t>Ti</a:t>
            </a:r>
            <a:r>
              <a:rPr lang="en-US" sz="2400" dirty="0"/>
              <a:t> complex oxide particles at elevated temperatures of 700C or higher</a:t>
            </a:r>
          </a:p>
          <a:p>
            <a:r>
              <a:rPr lang="en-US" sz="2400" dirty="0"/>
              <a:t>Since the reverse transformation of alpha (ferrite) to gamma (austenite) takes place at a temperature over 850C, alpha ferrite is attributed to the presence of the Y-</a:t>
            </a:r>
            <a:r>
              <a:rPr lang="en-US" sz="2400" dirty="0" err="1"/>
              <a:t>Ti</a:t>
            </a:r>
            <a:r>
              <a:rPr lang="en-US" sz="2400" dirty="0"/>
              <a:t>-O particles </a:t>
            </a:r>
          </a:p>
          <a:p>
            <a:r>
              <a:rPr lang="en-US" sz="2400" dirty="0"/>
              <a:t>These particles block the motion of the alpha-gamma interface, there by partly suppressing the reverse transformation from alpha to gamma-phase 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6AD46-F1D6-394D-8EC8-167284634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713795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D29B-6E46-4544-957D-ECA5DDB8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54" y="4377782"/>
            <a:ext cx="4106285" cy="2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0175" y="1675137"/>
            <a:ext cx="3512930" cy="26282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90C3F-FDB8-E246-8366-F94D73BA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47" y="4303423"/>
            <a:ext cx="4877905" cy="2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400" dirty="0"/>
              <a:t>Development of ODS steels began with purely ferritic types, similar to MA957</a:t>
            </a:r>
          </a:p>
          <a:p>
            <a:r>
              <a:rPr lang="en-US" sz="2400" dirty="0"/>
              <a:t>While these types of steel exhibit excellent creep rupture resistance, there is anisotropy of the rupture strength</a:t>
            </a:r>
          </a:p>
          <a:p>
            <a:r>
              <a:rPr lang="en-US" sz="24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3337" y="213998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10178" cy="4157663"/>
          </a:xfrm>
        </p:spPr>
        <p:txBody>
          <a:bodyPr/>
          <a:lstStyle/>
          <a:p>
            <a:r>
              <a:rPr lang="en-US" sz="2400" dirty="0"/>
              <a:t>Nanostructured ferritic alloys (NFAs) are 12%–20% Cr ferritic stainless steels that are dispersion strengthened by a very high density of ultrafine Y-</a:t>
            </a:r>
            <a:r>
              <a:rPr lang="en-US" sz="2400" dirty="0" err="1"/>
              <a:t>Ti</a:t>
            </a:r>
            <a:r>
              <a:rPr lang="en-US" sz="2400" dirty="0"/>
              <a:t>-O nanofeatures</a:t>
            </a:r>
          </a:p>
          <a:p>
            <a:r>
              <a:rPr lang="en-US" sz="2400" dirty="0"/>
              <a:t>This high density can yield excellent strength and radiation resistance, but make fabrication processes very difficult</a:t>
            </a:r>
          </a:p>
          <a:p>
            <a:r>
              <a:rPr lang="en-US" sz="2400" dirty="0"/>
              <a:t>MA957 and </a:t>
            </a:r>
            <a:r>
              <a:rPr lang="en-US" sz="2400" dirty="0" err="1"/>
              <a:t>Eurofer</a:t>
            </a:r>
            <a:r>
              <a:rPr lang="en-US" sz="2400" dirty="0"/>
              <a:t> are examples of NFAs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291" y="1414050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44" y="4047334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06085" cy="4157663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400" dirty="0"/>
              <a:t>A nominal composition of Fe-10Cr-6.1Al-0.3Zr (wt%) with 0.3wt% Y2O3 has been studied by ORNL</a:t>
            </a:r>
          </a:p>
          <a:p>
            <a:r>
              <a:rPr lang="en-US" sz="2400" dirty="0"/>
              <a:t>Zr is added to prevent Y-Al oxide particle formation 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A637-1809-E846-951E-B42506A50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5613" y="1836740"/>
            <a:ext cx="2736106" cy="26642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34" y="4486564"/>
            <a:ext cx="3326034" cy="23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400" dirty="0"/>
              <a:t>Ballistic dissolution is the ejection of atoms from oxide particles due to high energy PKAs and the disordering of the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At higher temperatures where vacancy diffusion is possible, ballistic dissolution works in conjunction with irradiation-assisted diffusion and changes the dispersion of oxide particles</a:t>
            </a:r>
          </a:p>
          <a:p>
            <a:r>
              <a:rPr lang="en-US" sz="2400" dirty="0"/>
              <a:t>The atoms ejected from oxide particles can diffuse back to the original oxide particles, stay in the matrix, or reach other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Most research groups have reported that the size and number density of the oxide particles hardly change compared to how they were before irradiation</a:t>
            </a:r>
          </a:p>
          <a:p>
            <a:r>
              <a:rPr lang="en-US" sz="2400" dirty="0"/>
              <a:t>The predominant mechanism of these results are the recovery arising from back diffusion to the original oxide particles or re-join to other existing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70339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381" y="2218130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66" y="2154630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218130"/>
            <a:ext cx="374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ODS is fabricated through mechanical alloying and subsequent annealing</a:t>
            </a:r>
          </a:p>
          <a:p>
            <a:r>
              <a:rPr lang="en-US" sz="24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400" dirty="0"/>
              <a:t>NFAs have a very high density of oxide particles, producing very high strength and creep resistance, at the cost of workability</a:t>
            </a:r>
          </a:p>
          <a:p>
            <a:r>
              <a:rPr lang="en-US" sz="2400" dirty="0" err="1"/>
              <a:t>FeCrAl</a:t>
            </a:r>
            <a:r>
              <a:rPr lang="en-US" sz="2400" dirty="0"/>
              <a:t>-ODS can provide superior corrosion resistance while retaining the ODS influenced mechanical properties</a:t>
            </a:r>
          </a:p>
          <a:p>
            <a:r>
              <a:rPr lang="en-US" sz="2400" dirty="0"/>
              <a:t>Further in-reactor studies on ODS steels need to be performed</a:t>
            </a:r>
          </a:p>
          <a:p>
            <a:r>
              <a:rPr lang="en-US" sz="24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F3F99-A2EC-8344-B500-B79D43EB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486400" cy="4157663"/>
          </a:xfrm>
        </p:spPr>
        <p:txBody>
          <a:bodyPr/>
          <a:lstStyle/>
          <a:p>
            <a:r>
              <a:rPr lang="en-US" sz="2200" dirty="0"/>
              <a:t>Ferritic steels have these large monocarbides which aid in creep resistance</a:t>
            </a:r>
          </a:p>
          <a:p>
            <a:r>
              <a:rPr lang="en-US" sz="2200" dirty="0"/>
              <a:t>The lath boundaries are decorated with Cr rich M23C6 precipitates which increase the thermal stability</a:t>
            </a:r>
          </a:p>
          <a:p>
            <a:r>
              <a:rPr lang="en-US" sz="2200" dirty="0"/>
              <a:t>Embrittlement is caused by 1) segregation of elements to lath boundaries which make the grain boundaries </a:t>
            </a:r>
            <a:r>
              <a:rPr lang="en-US" sz="2200" dirty="0" err="1"/>
              <a:t>decohesive</a:t>
            </a:r>
            <a:r>
              <a:rPr lang="en-US" sz="2200" dirty="0"/>
              <a:t>, and 2) evolution of carbides and intermetallic phases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9ADDF-4841-5D40-8107-49C874CE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68503"/>
            <a:ext cx="5486400" cy="4157663"/>
          </a:xfrm>
        </p:spPr>
        <p:txBody>
          <a:bodyPr/>
          <a:lstStyle/>
          <a:p>
            <a:r>
              <a:rPr lang="en-US" sz="2200" dirty="0"/>
              <a:t>For removable components such as clad, which are subjected to high temperature and pressure with a residence time of a few years, creep embrittlement is the issue which decides their design and performance</a:t>
            </a:r>
          </a:p>
          <a:p>
            <a:r>
              <a:rPr lang="en-US" sz="2200" dirty="0"/>
              <a:t>For permanent support structures increase in hardening and loss in fracture toughness on irradiation are major issues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38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CC6B-F1FB-4447-AF15-FF8B032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2E06-77D9-364B-8283-99D567CF7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increase in the ductile to brittle transition temperature, DBTT, is known to be related to irradiation hardening, which is generally observed to saturate with fluence</a:t>
            </a:r>
          </a:p>
          <a:p>
            <a:r>
              <a:rPr lang="en-US" sz="2400" dirty="0"/>
              <a:t>Evidence for a possible maximum in DBTT was observed for the 12Cr steel irradiated in the range of 35–100 dpa in the FFTF</a:t>
            </a:r>
          </a:p>
          <a:p>
            <a:r>
              <a:rPr lang="en-US" sz="2400" dirty="0"/>
              <a:t>High fluence and/or high temperature are required before a maximum is observed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E0FA-CDD9-EA42-A30F-7FD9BB0C2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Thus, these properties are a balance between the point defect production and irradiation-induced precipitation</a:t>
            </a:r>
          </a:p>
          <a:p>
            <a:r>
              <a:rPr lang="en-US" sz="2400" dirty="0"/>
              <a:t>The precipitation during irradiation hardens the steel and irradiation accelerated recovery and aging soften the steel</a:t>
            </a:r>
          </a:p>
          <a:p>
            <a:r>
              <a:rPr lang="en-US" sz="2400" dirty="0"/>
              <a:t>The high temperature recovery produces an observable saturation in hardening above ~720K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1F7A-3BD7-C749-917F-F73AC6BE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912-6BA9-9A4E-BCEE-0B889960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B1315-1242-ED45-A23B-C827F0BD8C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BCC materials can undergo significant increase in the DBTT at low T for even 1 dpa</a:t>
            </a:r>
          </a:p>
          <a:p>
            <a:r>
              <a:rPr lang="en-US" sz="2400" dirty="0"/>
              <a:t>The minimum operating temperature to avoid embrittlement F/M steels is ~500 K</a:t>
            </a:r>
          </a:p>
          <a:p>
            <a:r>
              <a:rPr lang="en-US" sz="2400" dirty="0"/>
              <a:t>Extensive evaluation of the embrittlement behavior of the ferritic steels for different chemistry has been performed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A32D1-59CE-AA48-BB68-F61A503580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Compositions around 9Cr show the least change in the DBTT</a:t>
            </a:r>
          </a:p>
          <a:p>
            <a:r>
              <a:rPr lang="en-US" sz="2400" dirty="0"/>
              <a:t>Chemical variation affects on DBTT changes has been thoroughly studied </a:t>
            </a:r>
          </a:p>
          <a:p>
            <a:r>
              <a:rPr lang="en-US" sz="2400" dirty="0"/>
              <a:t>Addition of phosphorous, copper, vanadium, aluminum, and silicon increase the DBTT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E07A-E20A-334B-A600-D77065E8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972799" cy="67530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A7758F-EA61-D64D-9A69-433ECD5CA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0747" y="1858589"/>
            <a:ext cx="6649707" cy="43748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00EEA-4B75-BA40-9560-513E09DD8A59}"/>
              </a:ext>
            </a:extLst>
          </p:cNvPr>
          <p:cNvSpPr/>
          <p:nvPr/>
        </p:nvSpPr>
        <p:spPr>
          <a:xfrm>
            <a:off x="817656" y="1968501"/>
            <a:ext cx="39069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12Cr steels, HT9, show a larger shift in DBTT as compared to modified 9Cr–1Mo steel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balance is always between nearly nil swelling resistant 12Cr steels and 9Cr steel which is less prone to embrittlement than 12Cr steels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6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908-B441-C042-B1DC-FAE47D63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affecting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5EDB-1E2B-C14E-BB60-26F47B093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are a number of microstructural features that can impact the embrittlement of F/M steels</a:t>
            </a:r>
          </a:p>
          <a:p>
            <a:r>
              <a:rPr lang="en-US" sz="2400" dirty="0"/>
              <a:t>Prior austenite grain size (PAGS)</a:t>
            </a:r>
          </a:p>
          <a:p>
            <a:r>
              <a:rPr lang="en-US" sz="2400" dirty="0"/>
              <a:t>The size of martensitic lath and packet (which is sensitive to </a:t>
            </a:r>
            <a:r>
              <a:rPr lang="en-US" sz="2400" dirty="0" err="1"/>
              <a:t>austenitization</a:t>
            </a:r>
            <a:r>
              <a:rPr lang="en-US" sz="2400" dirty="0"/>
              <a:t> temperature)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74CF8-829D-8646-AA82-DB6399FB7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Tempering/annealing, which can increase carbide precipitate size</a:t>
            </a:r>
          </a:p>
          <a:p>
            <a:r>
              <a:rPr lang="en-US" sz="2400" dirty="0"/>
              <a:t>The generation of helium through (</a:t>
            </a:r>
            <a:r>
              <a:rPr lang="en-US" sz="2400" dirty="0" err="1"/>
              <a:t>n,alpha</a:t>
            </a:r>
            <a:r>
              <a:rPr lang="en-US" sz="2400" dirty="0"/>
              <a:t>) reaction</a:t>
            </a:r>
          </a:p>
          <a:p>
            <a:r>
              <a:rPr lang="en-US" sz="2400" dirty="0"/>
              <a:t>For low thickness components, the triaxial stress necessary for the embrittlement does not develop, which reduces the intensity of this otherwise serious problem of embrittlement in ferritic steels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C01C1-C6FE-CA4B-8377-D8FCF9F8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82AE-F905-1F42-9B38-0484D4D4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Ferritic/Martensitic Steels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D3F2-DAFA-E244-BA1F-1125BFB5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Refer to “last time” slide…</a:t>
            </a:r>
          </a:p>
          <a:p>
            <a:r>
              <a:rPr lang="en-US" sz="2400" dirty="0"/>
              <a:t>Embrittlement is caused by segregation of elements to lath boundaries and evolution of precipitates</a:t>
            </a:r>
          </a:p>
          <a:p>
            <a:r>
              <a:rPr lang="en-US" sz="2400" dirty="0"/>
              <a:t>Maximum DBTT shift occurs in F/M steels for high T or fluence</a:t>
            </a:r>
          </a:p>
          <a:p>
            <a:r>
              <a:rPr lang="en-US" sz="2400" dirty="0"/>
              <a:t>DBTT shift is minimized for 9Cr steels</a:t>
            </a:r>
          </a:p>
          <a:p>
            <a:r>
              <a:rPr lang="en-US" sz="2400" dirty="0"/>
              <a:t>Microstructure can impact the embrittlement behavior</a:t>
            </a:r>
          </a:p>
          <a:p>
            <a:r>
              <a:rPr lang="en-US" sz="2400" dirty="0"/>
              <a:t>In thin-walled materials, such as cladding, the stress state that leads to cladding embrittlement is typically not prevalent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D1E3-E8A5-4544-9EA4-0F74B41B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0966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1733</Words>
  <Application>Microsoft Macintosh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Helvetica</vt:lpstr>
      <vt:lpstr>1_NCStateU-horizontal-left-logo</vt:lpstr>
      <vt:lpstr>NE 591: Advanced Reactor Materials</vt:lpstr>
      <vt:lpstr>Last Time</vt:lpstr>
      <vt:lpstr>advanced cladding</vt:lpstr>
      <vt:lpstr>Irradiation Embrittlement</vt:lpstr>
      <vt:lpstr>Irradiation Embrittlement</vt:lpstr>
      <vt:lpstr>DBTT</vt:lpstr>
      <vt:lpstr>DBTT</vt:lpstr>
      <vt:lpstr>Features affecting Embrittlement</vt:lpstr>
      <vt:lpstr>Ferritic/Martensitic Steels Summary</vt:lpstr>
      <vt:lpstr>ODS Steels</vt:lpstr>
      <vt:lpstr>Oxide Dispersion Strengthened</vt:lpstr>
      <vt:lpstr>Y2O3 Decomposition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17</cp:revision>
  <dcterms:created xsi:type="dcterms:W3CDTF">2021-06-30T18:29:00Z</dcterms:created>
  <dcterms:modified xsi:type="dcterms:W3CDTF">2023-10-26T15:15:32Z</dcterms:modified>
</cp:coreProperties>
</file>